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8" r:id="rId3"/>
    <p:sldId id="257"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CF0CFB-9E1A-4853-8EC5-72F71BBA7534}"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CF0CFB-9E1A-4853-8EC5-72F71BBA7534}"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CF0CFB-9E1A-4853-8EC5-72F71BBA7534}"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CF0CFB-9E1A-4853-8EC5-72F71BBA7534}"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CF0CFB-9E1A-4853-8EC5-72F71BBA7534}" type="datetimeFigureOut">
              <a:rPr lang="en-US" smtClean="0"/>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CF0CFB-9E1A-4853-8EC5-72F71BBA7534}" type="datetimeFigureOut">
              <a:rPr lang="en-US" smtClean="0"/>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CF0CFB-9E1A-4853-8EC5-72F71BBA7534}" type="datetimeFigureOut">
              <a:rPr lang="en-US" smtClean="0"/>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CF0CFB-9E1A-4853-8EC5-72F71BBA7534}"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CF0CFB-9E1A-4853-8EC5-72F71BBA7534}"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CF0CFB-9E1A-4853-8EC5-72F71BBA7534}"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CF0CFB-9E1A-4853-8EC5-72F71BBA7534}"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FF1AE-3C54-4C17-A9D7-5A7CE95051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CF0CFB-9E1A-4853-8EC5-72F71BBA7534}" type="datetimeFigureOut">
              <a:rPr lang="en-US" smtClean="0"/>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FF1AE-3C54-4C17-A9D7-5A7CE95051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DATA STRUCTURES</a:t>
            </a:r>
            <a:endParaRPr lang="en-IN" dirty="0"/>
          </a:p>
        </p:txBody>
      </p:sp>
      <p:sp>
        <p:nvSpPr>
          <p:cNvPr id="3" name="Subtitle 2"/>
          <p:cNvSpPr>
            <a:spLocks noGrp="1"/>
          </p:cNvSpPr>
          <p:nvPr>
            <p:ph type="subTitle" idx="1"/>
          </p:nvPr>
        </p:nvSpPr>
        <p:spPr/>
        <p:txBody>
          <a:bodyPr/>
          <a:lstStyle/>
          <a:p>
            <a:endParaRPr lang="en-IN" dirty="0" smtClean="0"/>
          </a:p>
          <a:p>
            <a:r>
              <a:rPr lang="en-IN" dirty="0" smtClean="0"/>
              <a:t>BOOLEAN ALGEBRA</a:t>
            </a:r>
            <a:endParaRPr lang="en-IN" dirty="0"/>
          </a:p>
        </p:txBody>
      </p:sp>
    </p:spTree>
    <p:extLst>
      <p:ext uri="{BB962C8B-B14F-4D97-AF65-F5344CB8AC3E}">
        <p14:creationId xmlns:p14="http://schemas.microsoft.com/office/powerpoint/2010/main" val="96452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01643"/>
          </a:xfrm>
          <a:prstGeom prst="rect">
            <a:avLst/>
          </a:prstGeom>
        </p:spPr>
        <p:txBody>
          <a:bodyPr wrap="square">
            <a:spAutoFit/>
          </a:bodyPr>
          <a:lstStyle/>
          <a:p>
            <a:r>
              <a:rPr lang="en-US" sz="4800" b="1" dirty="0" smtClean="0"/>
              <a:t>What </a:t>
            </a:r>
            <a:r>
              <a:rPr lang="en-US" sz="4800" b="1" dirty="0"/>
              <a:t>Is Boolean Algebra?</a:t>
            </a:r>
          </a:p>
          <a:p>
            <a:endParaRPr lang="en-US" sz="2800" dirty="0" smtClean="0"/>
          </a:p>
          <a:p>
            <a:endParaRPr lang="en-US" sz="2800" dirty="0" smtClean="0"/>
          </a:p>
          <a:p>
            <a:r>
              <a:rPr lang="en-US" sz="2800" dirty="0" smtClean="0"/>
              <a:t>Boolean </a:t>
            </a:r>
            <a:r>
              <a:rPr lang="en-US" sz="2800" dirty="0"/>
              <a:t>algebra is a division of mathematics that deals with operations on logical values and incorporates binary variables. Boolean algebra traces its origins to an 1854 book by mathematician George Boole.1</a:t>
            </a:r>
          </a:p>
          <a:p>
            <a:r>
              <a:rPr lang="en-US" sz="2800" dirty="0"/>
              <a:t>The distinguishing factor of Boolean algebra is that it deals only with the study of binary variables. Most commonly Boolean variables are presented with the possible values of 1 ("true") or 0 ("false"). Variables can also have more complex interpretations, such as in set theory. Boolean algebra is also known as binary algebra.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BOOLEAN EXPRESSION</a:t>
            </a:r>
            <a:endParaRPr lang="en-US" dirty="0"/>
          </a:p>
        </p:txBody>
      </p:sp>
      <p:pic>
        <p:nvPicPr>
          <p:cNvPr id="5122" name="Picture 2" descr="Boolean Algebra - Simply Codi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940088"/>
          </a:xfrm>
          <a:prstGeom prst="rect">
            <a:avLst/>
          </a:prstGeom>
        </p:spPr>
        <p:txBody>
          <a:bodyPr wrap="square">
            <a:spAutoFit/>
          </a:bodyPr>
          <a:lstStyle/>
          <a:p>
            <a:r>
              <a:rPr lang="en-US" sz="4400" b="1" dirty="0"/>
              <a:t>Understanding Boolean Algebra</a:t>
            </a:r>
          </a:p>
          <a:p>
            <a:endParaRPr lang="en-US" sz="2400" dirty="0" smtClean="0"/>
          </a:p>
          <a:p>
            <a:endParaRPr lang="en-US" sz="2400" dirty="0"/>
          </a:p>
          <a:p>
            <a:endParaRPr lang="en-US" sz="2400" dirty="0" smtClean="0"/>
          </a:p>
          <a:p>
            <a:r>
              <a:rPr lang="en-US" sz="2400" dirty="0" smtClean="0"/>
              <a:t>Boolean </a:t>
            </a:r>
            <a:r>
              <a:rPr lang="en-US" sz="2400" dirty="0"/>
              <a:t>algebra is different from elementary algebra as the latter deals with numerical operations and the former deals with logical operations. Elementary algebra is expressed using basic mathematical functions, such as addition, subtraction, multiplication, and division, whereas Boolean algebra deals with conjunction, disjunction, and negation.</a:t>
            </a:r>
          </a:p>
          <a:p>
            <a:r>
              <a:rPr lang="en-US" sz="2400" dirty="0"/>
              <a:t>The concept of Boolean algebra was first introduced by George Boole in his book "The Mathematical Analysis of Logic," and further expanded upon in his book "An Investigation of the Laws of Thought."1 Since its concept has been detailed, Boolean algebra's primary use has been in computer programming languages. Its mathematical purposes are used in set theory and </a:t>
            </a:r>
            <a:r>
              <a:rPr lang="en-US" sz="2400" u="sng" dirty="0"/>
              <a:t>statistics</a:t>
            </a:r>
            <a:r>
              <a:rPr lang="en-US" sz="2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928926" y="3786190"/>
          <a:ext cx="3810000" cy="278892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tblGrid>
              <a:tr h="0">
                <a:tc gridSpan="2">
                  <a:txBody>
                    <a:bodyPr/>
                    <a:lstStyle/>
                    <a:p>
                      <a:pPr algn="ctr"/>
                      <a:r>
                        <a:rPr lang="en-US" dirty="0">
                          <a:solidFill>
                            <a:srgbClr val="FFFFFF"/>
                          </a:solidFill>
                        </a:rPr>
                        <a:t>Inputs</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solidFill>
                      <a:srgbClr val="414143"/>
                    </a:solidFill>
                  </a:tcPr>
                </a:tc>
                <a:tc hMerge="1">
                  <a:txBody>
                    <a:bodyPr/>
                    <a:lstStyle/>
                    <a:p>
                      <a:endParaRPr lang="en-US"/>
                    </a:p>
                  </a:txBody>
                  <a:tcPr/>
                </a:tc>
                <a:tc gridSpan="3">
                  <a:txBody>
                    <a:bodyPr/>
                    <a:lstStyle/>
                    <a:p>
                      <a:pPr algn="ctr"/>
                      <a:r>
                        <a:rPr lang="en-US">
                          <a:solidFill>
                            <a:srgbClr val="FFFFFF"/>
                          </a:solidFill>
                        </a:rPr>
                        <a:t>Output at</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solidFill>
                      <a:srgbClr val="41414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pPr algn="ctr"/>
                      <a:r>
                        <a:rPr lang="en-US">
                          <a:solidFill>
                            <a:srgbClr val="414143"/>
                          </a:solidFill>
                        </a:rPr>
                        <a:t>A</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B</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C</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D</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Q</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extLst>
                  <a:ext uri="{0D108BD9-81ED-4DB2-BD59-A6C34878D82A}">
                    <a16:rowId xmlns:a16="http://schemas.microsoft.com/office/drawing/2014/main" val="10001"/>
                  </a:ext>
                </a:extLst>
              </a:tr>
              <a:tr h="288699">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dirty="0">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a:solidFill>
                            <a:srgbClr val="414143"/>
                          </a:solidFill>
                        </a:rPr>
                        <a:t>0</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tc>
                  <a:txBody>
                    <a:bodyPr/>
                    <a:lstStyle/>
                    <a:p>
                      <a:pPr algn="ctr"/>
                      <a:r>
                        <a:rPr lang="en-US" dirty="0">
                          <a:solidFill>
                            <a:srgbClr val="414143"/>
                          </a:solidFill>
                        </a:rPr>
                        <a:t>1</a:t>
                      </a:r>
                    </a:p>
                  </a:txBody>
                  <a:tcPr marL="47625" marR="47625" marT="95250" marB="95250" anchor="ctr">
                    <a:lnL w="9525" cap="flat" cmpd="sng" algn="ctr">
                      <a:solidFill>
                        <a:srgbClr val="414143"/>
                      </a:solidFill>
                      <a:prstDash val="solid"/>
                      <a:round/>
                      <a:headEnd type="none" w="med" len="med"/>
                      <a:tailEnd type="none" w="med" len="med"/>
                    </a:lnL>
                    <a:lnR w="9525" cap="flat" cmpd="sng" algn="ctr">
                      <a:solidFill>
                        <a:srgbClr val="414143"/>
                      </a:solidFill>
                      <a:prstDash val="solid"/>
                      <a:round/>
                      <a:headEnd type="none" w="med" len="med"/>
                      <a:tailEnd type="none" w="med" len="med"/>
                    </a:lnR>
                    <a:lnT w="9525" cap="flat" cmpd="sng" algn="ctr">
                      <a:solidFill>
                        <a:srgbClr val="414143"/>
                      </a:solidFill>
                      <a:prstDash val="solid"/>
                      <a:round/>
                      <a:headEnd type="none" w="med" len="med"/>
                      <a:tailEnd type="none" w="med" len="med"/>
                    </a:lnT>
                    <a:lnB w="9525" cap="flat" cmpd="sng" algn="ctr">
                      <a:solidFill>
                        <a:srgbClr val="414143"/>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25" name="Rectangle 1"/>
          <p:cNvSpPr>
            <a:spLocks noChangeArrowheads="1"/>
          </p:cNvSpPr>
          <p:nvPr/>
        </p:nvSpPr>
        <p:spPr bwMode="auto">
          <a:xfrm>
            <a:off x="0" y="0"/>
            <a:ext cx="9144000" cy="3684549"/>
          </a:xfrm>
          <a:prstGeom prst="rect">
            <a:avLst/>
          </a:prstGeom>
          <a:noFill/>
          <a:ln w="9525">
            <a:noFill/>
            <a:miter lim="800000"/>
            <a:headEnd/>
            <a:tailEnd/>
          </a:ln>
          <a:effectLst/>
        </p:spPr>
        <p:txBody>
          <a:bodyPr vert="horz" wrap="square" lIns="0" tIns="268203" rIns="0" bIns="88872"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404041"/>
                </a:solidFill>
                <a:effectLst/>
                <a:latin typeface="Lato"/>
                <a:cs typeface="Arial" pitchFamily="34" charset="0"/>
              </a:rPr>
              <a:t>Boolean Algebra Example</a:t>
            </a:r>
          </a:p>
          <a:p>
            <a:pPr marL="0" marR="0" lvl="0" indent="0"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smtClean="0">
                <a:ln>
                  <a:noFill/>
                </a:ln>
                <a:solidFill>
                  <a:srgbClr val="414042"/>
                </a:solidFill>
                <a:effectLst/>
                <a:latin typeface="Lato"/>
                <a:cs typeface="Arial" pitchFamily="34" charset="0"/>
              </a:rPr>
              <a:t>Construct a Truth Table for the logical functions at points </a:t>
            </a:r>
            <a:r>
              <a:rPr kumimoji="0" lang="en-US" sz="1600" u="none" strike="noStrike" cap="none" normalizeH="0" baseline="0" dirty="0" smtClean="0">
                <a:ln>
                  <a:noFill/>
                </a:ln>
                <a:solidFill>
                  <a:srgbClr val="414143"/>
                </a:solidFill>
                <a:effectLst/>
                <a:latin typeface="Lato"/>
                <a:cs typeface="Arial" pitchFamily="34" charset="0"/>
              </a:rPr>
              <a:t>C</a:t>
            </a:r>
            <a:r>
              <a:rPr kumimoji="0" lang="en-US" sz="1600" u="none" strike="noStrike" cap="none" normalizeH="0" baseline="0" dirty="0" smtClean="0">
                <a:ln>
                  <a:noFill/>
                </a:ln>
                <a:solidFill>
                  <a:srgbClr val="414042"/>
                </a:solidFill>
                <a:effectLst/>
                <a:latin typeface="Lato"/>
                <a:cs typeface="Arial" pitchFamily="34" charset="0"/>
              </a:rPr>
              <a:t>, </a:t>
            </a:r>
            <a:r>
              <a:rPr kumimoji="0" lang="en-US" sz="1600" u="none" strike="noStrike" cap="none" normalizeH="0" baseline="0" dirty="0" smtClean="0">
                <a:ln>
                  <a:noFill/>
                </a:ln>
                <a:solidFill>
                  <a:srgbClr val="414143"/>
                </a:solidFill>
                <a:effectLst/>
                <a:latin typeface="Lato"/>
                <a:cs typeface="Arial" pitchFamily="34" charset="0"/>
              </a:rPr>
              <a:t>D</a:t>
            </a:r>
            <a:r>
              <a:rPr kumimoji="0" lang="en-US" sz="1600" u="none" strike="noStrike" cap="none" normalizeH="0" baseline="0" dirty="0" smtClean="0">
                <a:ln>
                  <a:noFill/>
                </a:ln>
                <a:solidFill>
                  <a:srgbClr val="414042"/>
                </a:solidFill>
                <a:effectLst/>
                <a:latin typeface="Lato"/>
                <a:cs typeface="Arial" pitchFamily="34" charset="0"/>
              </a:rPr>
              <a:t> and </a:t>
            </a:r>
            <a:r>
              <a:rPr kumimoji="0" lang="en-US" sz="1600" u="none" strike="noStrike" cap="none" normalizeH="0" baseline="0" dirty="0" smtClean="0">
                <a:ln>
                  <a:noFill/>
                </a:ln>
                <a:solidFill>
                  <a:srgbClr val="414143"/>
                </a:solidFill>
                <a:effectLst/>
                <a:latin typeface="Lato"/>
                <a:cs typeface="Arial" pitchFamily="34" charset="0"/>
              </a:rPr>
              <a:t>Q</a:t>
            </a:r>
            <a:r>
              <a:rPr kumimoji="0" lang="en-US" sz="1600" u="none" strike="noStrike" cap="none" normalizeH="0" baseline="0" dirty="0" smtClean="0">
                <a:ln>
                  <a:noFill/>
                </a:ln>
                <a:solidFill>
                  <a:srgbClr val="414042"/>
                </a:solidFill>
                <a:effectLst/>
                <a:latin typeface="Lato"/>
                <a:cs typeface="Arial" pitchFamily="34" charset="0"/>
              </a:rPr>
              <a:t> in the following circuit and identify a single logic gate that can be used to replace the whole circuit.</a:t>
            </a:r>
            <a:endParaRPr kumimoji="0" lang="en-US" sz="160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80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414042"/>
                </a:solidFill>
                <a:effectLst/>
                <a:latin typeface="Lato"/>
                <a:cs typeface="Arial" pitchFamily="34" charset="0"/>
              </a:rPr>
              <a:t>First observations tell us that the circuit consists of a 2-input </a:t>
            </a:r>
            <a:r>
              <a:rPr kumimoji="0" lang="en-US" sz="1400" u="none" strike="noStrike" cap="none" normalizeH="0" baseline="0" dirty="0" smtClean="0">
                <a:ln>
                  <a:noFill/>
                </a:ln>
                <a:solidFill>
                  <a:srgbClr val="414143"/>
                </a:solidFill>
                <a:effectLst/>
                <a:latin typeface="Lato"/>
                <a:cs typeface="Arial" pitchFamily="34" charset="0"/>
              </a:rPr>
              <a:t>NAND</a:t>
            </a:r>
            <a:r>
              <a:rPr kumimoji="0" lang="en-US" sz="1400" u="none" strike="noStrike" cap="none" normalizeH="0" baseline="0" dirty="0" smtClean="0">
                <a:ln>
                  <a:noFill/>
                </a:ln>
                <a:solidFill>
                  <a:srgbClr val="414042"/>
                </a:solidFill>
                <a:effectLst/>
                <a:latin typeface="Lato"/>
                <a:cs typeface="Arial" pitchFamily="34" charset="0"/>
              </a:rPr>
              <a:t> gate, a 2-input </a:t>
            </a:r>
            <a:r>
              <a:rPr kumimoji="0" lang="en-US" sz="1400" u="none" strike="noStrike" cap="none" normalizeH="0" baseline="0" dirty="0" smtClean="0">
                <a:ln>
                  <a:noFill/>
                </a:ln>
                <a:solidFill>
                  <a:srgbClr val="414143"/>
                </a:solidFill>
                <a:effectLst/>
                <a:latin typeface="Lato"/>
                <a:cs typeface="Arial" pitchFamily="34" charset="0"/>
              </a:rPr>
              <a:t>EX-OR</a:t>
            </a:r>
            <a:r>
              <a:rPr kumimoji="0" lang="en-US" sz="1400" u="none" strike="noStrike" cap="none" normalizeH="0" baseline="0" dirty="0" smtClean="0">
                <a:ln>
                  <a:noFill/>
                </a:ln>
                <a:solidFill>
                  <a:srgbClr val="414042"/>
                </a:solidFill>
                <a:effectLst/>
                <a:latin typeface="Lato"/>
                <a:cs typeface="Arial" pitchFamily="34" charset="0"/>
              </a:rPr>
              <a:t> gate and finally a 2-input </a:t>
            </a:r>
            <a:r>
              <a:rPr kumimoji="0" lang="en-US" sz="1400" u="none" strike="noStrike" cap="none" normalizeH="0" baseline="0" dirty="0" smtClean="0">
                <a:ln>
                  <a:noFill/>
                </a:ln>
                <a:solidFill>
                  <a:srgbClr val="414143"/>
                </a:solidFill>
                <a:effectLst/>
                <a:latin typeface="Lato"/>
                <a:cs typeface="Arial" pitchFamily="34" charset="0"/>
              </a:rPr>
              <a:t>EX-NOR</a:t>
            </a:r>
            <a:r>
              <a:rPr kumimoji="0" lang="en-US" sz="1400" u="none" strike="noStrike" cap="none" normalizeH="0" baseline="0" dirty="0" smtClean="0">
                <a:ln>
                  <a:noFill/>
                </a:ln>
                <a:solidFill>
                  <a:srgbClr val="414042"/>
                </a:solidFill>
                <a:effectLst/>
                <a:latin typeface="Lato"/>
                <a:cs typeface="Arial" pitchFamily="34" charset="0"/>
              </a:rPr>
              <a:t> gate at the output. As there are only 2 inputs to the circuit labelled </a:t>
            </a:r>
            <a:r>
              <a:rPr kumimoji="0" lang="en-US" sz="1400" u="none" strike="noStrike" cap="none" normalizeH="0" baseline="0" dirty="0" smtClean="0">
                <a:ln>
                  <a:noFill/>
                </a:ln>
                <a:solidFill>
                  <a:srgbClr val="414143"/>
                </a:solidFill>
                <a:effectLst/>
                <a:latin typeface="Lato"/>
                <a:cs typeface="Arial" pitchFamily="34" charset="0"/>
              </a:rPr>
              <a:t>A</a:t>
            </a:r>
            <a:r>
              <a:rPr kumimoji="0" lang="en-US" sz="1400" u="none" strike="noStrike" cap="none" normalizeH="0" baseline="0" dirty="0" smtClean="0">
                <a:ln>
                  <a:noFill/>
                </a:ln>
                <a:solidFill>
                  <a:srgbClr val="414042"/>
                </a:solidFill>
                <a:effectLst/>
                <a:latin typeface="Lato"/>
                <a:cs typeface="Arial" pitchFamily="34" charset="0"/>
              </a:rPr>
              <a:t> and </a:t>
            </a:r>
            <a:r>
              <a:rPr kumimoji="0" lang="en-US" sz="1400" u="none" strike="noStrike" cap="none" normalizeH="0" baseline="0" dirty="0" smtClean="0">
                <a:ln>
                  <a:noFill/>
                </a:ln>
                <a:solidFill>
                  <a:srgbClr val="414143"/>
                </a:solidFill>
                <a:effectLst/>
                <a:latin typeface="Lato"/>
                <a:cs typeface="Arial" pitchFamily="34" charset="0"/>
              </a:rPr>
              <a:t>B</a:t>
            </a:r>
            <a:r>
              <a:rPr kumimoji="0" lang="en-US" sz="1400" u="none" strike="noStrike" cap="none" normalizeH="0" baseline="0" dirty="0" smtClean="0">
                <a:ln>
                  <a:noFill/>
                </a:ln>
                <a:solidFill>
                  <a:srgbClr val="414042"/>
                </a:solidFill>
                <a:effectLst/>
                <a:latin typeface="Lato"/>
                <a:cs typeface="Arial" pitchFamily="34" charset="0"/>
              </a:rPr>
              <a:t>, there can only be 4 possible combinations of the input ( 2</a:t>
            </a:r>
            <a:r>
              <a:rPr kumimoji="0" lang="en-US" sz="1400" u="none" strike="noStrike" cap="none" normalizeH="0" baseline="30000" dirty="0" smtClean="0">
                <a:ln>
                  <a:noFill/>
                </a:ln>
                <a:solidFill>
                  <a:srgbClr val="414042"/>
                </a:solidFill>
                <a:effectLst/>
                <a:latin typeface="Lato"/>
                <a:cs typeface="Arial" pitchFamily="34" charset="0"/>
              </a:rPr>
              <a:t>2</a:t>
            </a:r>
            <a:r>
              <a:rPr kumimoji="0" lang="en-US" sz="1400" u="none" strike="noStrike" cap="none" normalizeH="0" baseline="0" dirty="0" smtClean="0">
                <a:ln>
                  <a:noFill/>
                </a:ln>
                <a:solidFill>
                  <a:srgbClr val="414042"/>
                </a:solidFill>
                <a:effectLst/>
                <a:latin typeface="Lato"/>
                <a:cs typeface="Arial" pitchFamily="34" charset="0"/>
              </a:rPr>
              <a:t> ) and these are: </a:t>
            </a:r>
            <a:r>
              <a:rPr kumimoji="0" lang="en-US" sz="1400" u="none" strike="noStrike" cap="none" normalizeH="0" baseline="0" dirty="0" smtClean="0">
                <a:ln>
                  <a:noFill/>
                </a:ln>
                <a:solidFill>
                  <a:srgbClr val="414143"/>
                </a:solidFill>
                <a:effectLst/>
                <a:latin typeface="Lato"/>
                <a:cs typeface="Arial" pitchFamily="34" charset="0"/>
              </a:rPr>
              <a:t>0-0</a:t>
            </a:r>
            <a:r>
              <a:rPr kumimoji="0" lang="en-US" sz="1400" u="none" strike="noStrike" cap="none" normalizeH="0" baseline="0" dirty="0" smtClean="0">
                <a:ln>
                  <a:noFill/>
                </a:ln>
                <a:solidFill>
                  <a:srgbClr val="414042"/>
                </a:solidFill>
                <a:effectLst/>
                <a:latin typeface="Lato"/>
                <a:cs typeface="Arial" pitchFamily="34" charset="0"/>
              </a:rPr>
              <a:t>, </a:t>
            </a:r>
            <a:r>
              <a:rPr kumimoji="0" lang="en-US" sz="1400" u="none" strike="noStrike" cap="none" normalizeH="0" baseline="0" dirty="0" smtClean="0">
                <a:ln>
                  <a:noFill/>
                </a:ln>
                <a:solidFill>
                  <a:srgbClr val="414143"/>
                </a:solidFill>
                <a:effectLst/>
                <a:latin typeface="Lato"/>
                <a:cs typeface="Arial" pitchFamily="34" charset="0"/>
              </a:rPr>
              <a:t>0-1</a:t>
            </a:r>
            <a:r>
              <a:rPr kumimoji="0" lang="en-US" sz="1400" u="none" strike="noStrike" cap="none" normalizeH="0" baseline="0" dirty="0" smtClean="0">
                <a:ln>
                  <a:noFill/>
                </a:ln>
                <a:solidFill>
                  <a:srgbClr val="414042"/>
                </a:solidFill>
                <a:effectLst/>
                <a:latin typeface="Lato"/>
                <a:cs typeface="Arial" pitchFamily="34" charset="0"/>
              </a:rPr>
              <a:t>, </a:t>
            </a:r>
            <a:r>
              <a:rPr kumimoji="0" lang="en-US" sz="1400" u="none" strike="noStrike" cap="none" normalizeH="0" baseline="0" dirty="0" smtClean="0">
                <a:ln>
                  <a:noFill/>
                </a:ln>
                <a:solidFill>
                  <a:srgbClr val="414143"/>
                </a:solidFill>
                <a:effectLst/>
                <a:latin typeface="Lato"/>
                <a:cs typeface="Arial" pitchFamily="34" charset="0"/>
              </a:rPr>
              <a:t>1-0</a:t>
            </a:r>
            <a:r>
              <a:rPr kumimoji="0" lang="en-US" sz="1400" u="none" strike="noStrike" cap="none" normalizeH="0" baseline="0" dirty="0" smtClean="0">
                <a:ln>
                  <a:noFill/>
                </a:ln>
                <a:solidFill>
                  <a:srgbClr val="414042"/>
                </a:solidFill>
                <a:effectLst/>
                <a:latin typeface="Lato"/>
                <a:cs typeface="Arial" pitchFamily="34" charset="0"/>
              </a:rPr>
              <a:t> and finally </a:t>
            </a:r>
            <a:r>
              <a:rPr kumimoji="0" lang="en-US" sz="1400" u="none" strike="noStrike" cap="none" normalizeH="0" baseline="0" dirty="0" smtClean="0">
                <a:ln>
                  <a:noFill/>
                </a:ln>
                <a:solidFill>
                  <a:srgbClr val="414143"/>
                </a:solidFill>
                <a:effectLst/>
                <a:latin typeface="Lato"/>
                <a:cs typeface="Arial" pitchFamily="34" charset="0"/>
              </a:rPr>
              <a:t>1-1</a:t>
            </a:r>
            <a:r>
              <a:rPr kumimoji="0" lang="en-US" sz="1400" u="none" strike="noStrike" cap="none" normalizeH="0" baseline="0" dirty="0" smtClean="0">
                <a:ln>
                  <a:noFill/>
                </a:ln>
                <a:solidFill>
                  <a:srgbClr val="414042"/>
                </a:solidFill>
                <a:effectLst/>
                <a:latin typeface="Lato"/>
                <a:cs typeface="Arial" pitchFamily="34" charset="0"/>
              </a:rPr>
              <a:t>. Plotting the logical functions from each gate in tabular form will give us the following truth table for the whole of the logic circuit below.</a:t>
            </a:r>
            <a:endParaRPr kumimoji="0" lang="en-US" sz="140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414042"/>
                </a:solidFill>
                <a:effectLst/>
                <a:latin typeface="Lato"/>
                <a:cs typeface="Arial" pitchFamily="34" charset="0"/>
              </a:rPr>
              <a:t>From the truth table above, column </a:t>
            </a:r>
            <a:r>
              <a:rPr kumimoji="0" lang="en-US" sz="1400" u="none" strike="noStrike" cap="none" normalizeH="0" baseline="0" dirty="0" smtClean="0">
                <a:ln>
                  <a:noFill/>
                </a:ln>
                <a:solidFill>
                  <a:srgbClr val="414143"/>
                </a:solidFill>
                <a:effectLst/>
                <a:latin typeface="Lato"/>
                <a:cs typeface="Arial" pitchFamily="34" charset="0"/>
              </a:rPr>
              <a:t>C</a:t>
            </a:r>
            <a:r>
              <a:rPr kumimoji="0" lang="en-US" sz="1400" u="none" strike="noStrike" cap="none" normalizeH="0" baseline="0" dirty="0" smtClean="0">
                <a:ln>
                  <a:noFill/>
                </a:ln>
                <a:solidFill>
                  <a:srgbClr val="414042"/>
                </a:solidFill>
                <a:effectLst/>
                <a:latin typeface="Lato"/>
                <a:cs typeface="Arial" pitchFamily="34" charset="0"/>
              </a:rPr>
              <a:t> represents the output function generated by the </a:t>
            </a:r>
            <a:r>
              <a:rPr kumimoji="0" lang="en-US" sz="1400" u="none" strike="noStrike" cap="none" normalizeH="0" baseline="0" dirty="0" smtClean="0">
                <a:ln>
                  <a:noFill/>
                </a:ln>
                <a:solidFill>
                  <a:srgbClr val="414143"/>
                </a:solidFill>
                <a:effectLst/>
                <a:latin typeface="Lato"/>
                <a:cs typeface="Arial" pitchFamily="34" charset="0"/>
              </a:rPr>
              <a:t>NAND</a:t>
            </a:r>
            <a:r>
              <a:rPr kumimoji="0" lang="en-US" sz="1400" u="none" strike="noStrike" cap="none" normalizeH="0" baseline="0" dirty="0" smtClean="0">
                <a:ln>
                  <a:noFill/>
                </a:ln>
                <a:solidFill>
                  <a:srgbClr val="414042"/>
                </a:solidFill>
                <a:effectLst/>
                <a:latin typeface="Lato"/>
                <a:cs typeface="Arial" pitchFamily="34" charset="0"/>
              </a:rPr>
              <a:t> gate, while column </a:t>
            </a:r>
            <a:r>
              <a:rPr kumimoji="0" lang="en-US" sz="1400" u="none" strike="noStrike" cap="none" normalizeH="0" baseline="0" dirty="0" smtClean="0">
                <a:ln>
                  <a:noFill/>
                </a:ln>
                <a:solidFill>
                  <a:srgbClr val="414143"/>
                </a:solidFill>
                <a:effectLst/>
                <a:latin typeface="Lato"/>
                <a:cs typeface="Arial" pitchFamily="34" charset="0"/>
              </a:rPr>
              <a:t>D</a:t>
            </a:r>
            <a:r>
              <a:rPr kumimoji="0" lang="en-US" sz="1400" u="none" strike="noStrike" cap="none" normalizeH="0" baseline="0" dirty="0" smtClean="0">
                <a:ln>
                  <a:noFill/>
                </a:ln>
                <a:solidFill>
                  <a:srgbClr val="414042"/>
                </a:solidFill>
                <a:effectLst/>
                <a:latin typeface="Lato"/>
                <a:cs typeface="Arial" pitchFamily="34" charset="0"/>
              </a:rPr>
              <a:t> represents the output function from the </a:t>
            </a:r>
            <a:r>
              <a:rPr kumimoji="0" lang="en-US" sz="1400" u="none" strike="noStrike" cap="none" normalizeH="0" baseline="0" dirty="0" smtClean="0">
                <a:ln>
                  <a:noFill/>
                </a:ln>
                <a:solidFill>
                  <a:srgbClr val="414143"/>
                </a:solidFill>
                <a:effectLst/>
                <a:latin typeface="Lato"/>
                <a:cs typeface="Arial" pitchFamily="34" charset="0"/>
              </a:rPr>
              <a:t>Ex-OR</a:t>
            </a:r>
            <a:r>
              <a:rPr kumimoji="0" lang="en-US" sz="1400" u="none" strike="noStrike" cap="none" normalizeH="0" baseline="0" dirty="0" smtClean="0">
                <a:ln>
                  <a:noFill/>
                </a:ln>
                <a:solidFill>
                  <a:srgbClr val="414042"/>
                </a:solidFill>
                <a:effectLst/>
                <a:latin typeface="Lato"/>
                <a:cs typeface="Arial" pitchFamily="34" charset="0"/>
              </a:rPr>
              <a:t> gate. Both of these two output expressions then become the input condition for the </a:t>
            </a:r>
            <a:r>
              <a:rPr kumimoji="0" lang="en-US" sz="1400" u="none" strike="noStrike" cap="none" normalizeH="0" baseline="0" dirty="0" smtClean="0">
                <a:ln>
                  <a:noFill/>
                </a:ln>
                <a:solidFill>
                  <a:srgbClr val="414143"/>
                </a:solidFill>
                <a:effectLst/>
                <a:latin typeface="Lato"/>
                <a:cs typeface="Arial" pitchFamily="34" charset="0"/>
              </a:rPr>
              <a:t>Ex-NOR</a:t>
            </a:r>
            <a:r>
              <a:rPr kumimoji="0" lang="en-US" sz="1400" u="none" strike="noStrike" cap="none" normalizeH="0" baseline="0" dirty="0" smtClean="0">
                <a:ln>
                  <a:noFill/>
                </a:ln>
                <a:solidFill>
                  <a:srgbClr val="414042"/>
                </a:solidFill>
                <a:effectLst/>
                <a:latin typeface="Lato"/>
                <a:cs typeface="Arial" pitchFamily="34" charset="0"/>
              </a:rPr>
              <a:t> gate at the output.</a:t>
            </a:r>
            <a:endParaRPr kumimoji="0" lang="en-US" sz="140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414042"/>
                </a:solidFill>
                <a:effectLst/>
                <a:latin typeface="Lato"/>
                <a:cs typeface="Arial" pitchFamily="34" charset="0"/>
              </a:rPr>
              <a:t>It can be seen from the truth table that an output at </a:t>
            </a:r>
            <a:r>
              <a:rPr kumimoji="0" lang="en-US" sz="1400" u="none" strike="noStrike" cap="none" normalizeH="0" baseline="0" dirty="0" smtClean="0">
                <a:ln>
                  <a:noFill/>
                </a:ln>
                <a:solidFill>
                  <a:srgbClr val="414143"/>
                </a:solidFill>
                <a:effectLst/>
                <a:latin typeface="Lato"/>
                <a:cs typeface="Arial" pitchFamily="34" charset="0"/>
              </a:rPr>
              <a:t>Q</a:t>
            </a:r>
            <a:r>
              <a:rPr kumimoji="0" lang="en-US" sz="1400" u="none" strike="noStrike" cap="none" normalizeH="0" baseline="0" dirty="0" smtClean="0">
                <a:ln>
                  <a:noFill/>
                </a:ln>
                <a:solidFill>
                  <a:srgbClr val="414042"/>
                </a:solidFill>
                <a:effectLst/>
                <a:latin typeface="Lato"/>
                <a:cs typeface="Arial" pitchFamily="34" charset="0"/>
              </a:rPr>
              <a:t> is present when any of the two inputs </a:t>
            </a:r>
            <a:r>
              <a:rPr kumimoji="0" lang="en-US" sz="1400" u="none" strike="noStrike" cap="none" normalizeH="0" baseline="0" dirty="0" smtClean="0">
                <a:ln>
                  <a:noFill/>
                </a:ln>
                <a:solidFill>
                  <a:srgbClr val="414143"/>
                </a:solidFill>
                <a:effectLst/>
                <a:latin typeface="Lato"/>
                <a:cs typeface="Arial" pitchFamily="34" charset="0"/>
              </a:rPr>
              <a:t>A</a:t>
            </a:r>
            <a:r>
              <a:rPr kumimoji="0" lang="en-US" sz="1400" u="none" strike="noStrike" cap="none" normalizeH="0" baseline="0" dirty="0" smtClean="0">
                <a:ln>
                  <a:noFill/>
                </a:ln>
                <a:solidFill>
                  <a:srgbClr val="414042"/>
                </a:solidFill>
                <a:effectLst/>
                <a:latin typeface="Lato"/>
                <a:cs typeface="Arial" pitchFamily="34" charset="0"/>
              </a:rPr>
              <a:t> or </a:t>
            </a:r>
            <a:r>
              <a:rPr kumimoji="0" lang="en-US" sz="1400" u="none" strike="noStrike" cap="none" normalizeH="0" baseline="0" dirty="0" smtClean="0">
                <a:ln>
                  <a:noFill/>
                </a:ln>
                <a:solidFill>
                  <a:srgbClr val="414143"/>
                </a:solidFill>
                <a:effectLst/>
                <a:latin typeface="Lato"/>
                <a:cs typeface="Arial" pitchFamily="34" charset="0"/>
              </a:rPr>
              <a:t>B</a:t>
            </a:r>
            <a:r>
              <a:rPr kumimoji="0" lang="en-US" sz="1400" u="none" strike="noStrike" cap="none" normalizeH="0" baseline="0" dirty="0" smtClean="0">
                <a:ln>
                  <a:noFill/>
                </a:ln>
                <a:solidFill>
                  <a:srgbClr val="414042"/>
                </a:solidFill>
                <a:effectLst/>
                <a:latin typeface="Lato"/>
                <a:cs typeface="Arial" pitchFamily="34" charset="0"/>
              </a:rPr>
              <a:t> are at logic </a:t>
            </a:r>
            <a:r>
              <a:rPr kumimoji="0" lang="en-US" sz="1400" u="none" strike="noStrike" cap="none" normalizeH="0" baseline="0" dirty="0" smtClean="0">
                <a:ln>
                  <a:noFill/>
                </a:ln>
                <a:solidFill>
                  <a:srgbClr val="414143"/>
                </a:solidFill>
                <a:effectLst/>
                <a:latin typeface="Lato"/>
                <a:cs typeface="Arial" pitchFamily="34" charset="0"/>
              </a:rPr>
              <a:t>1</a:t>
            </a:r>
            <a:r>
              <a:rPr kumimoji="0" lang="en-US" sz="1400" u="none" strike="noStrike" cap="none" normalizeH="0" baseline="0" dirty="0" smtClean="0">
                <a:ln>
                  <a:noFill/>
                </a:ln>
                <a:solidFill>
                  <a:srgbClr val="414042"/>
                </a:solidFill>
                <a:effectLst/>
                <a:latin typeface="Lato"/>
                <a:cs typeface="Arial" pitchFamily="34" charset="0"/>
              </a:rPr>
              <a:t>. The only truth table that satisfies this condition is that of an </a:t>
            </a:r>
            <a:r>
              <a:rPr kumimoji="0" lang="en-US" sz="1400" u="none" strike="noStrike" cap="none" normalizeH="0" baseline="0" dirty="0" smtClean="0">
                <a:ln>
                  <a:noFill/>
                </a:ln>
                <a:solidFill>
                  <a:srgbClr val="414143"/>
                </a:solidFill>
                <a:effectLst/>
                <a:latin typeface="Lato"/>
                <a:cs typeface="Arial" pitchFamily="34" charset="0"/>
              </a:rPr>
              <a:t>OR</a:t>
            </a:r>
            <a:r>
              <a:rPr kumimoji="0" lang="en-US" sz="1400" u="none" strike="noStrike" cap="none" normalizeH="0" baseline="0" dirty="0" smtClean="0">
                <a:ln>
                  <a:noFill/>
                </a:ln>
                <a:solidFill>
                  <a:srgbClr val="414042"/>
                </a:solidFill>
                <a:effectLst/>
                <a:latin typeface="Lato"/>
                <a:cs typeface="Arial" pitchFamily="34" charset="0"/>
              </a:rPr>
              <a:t> Gate. Therefore, the whole of the above circuit can be replaced by just one single 2-input </a:t>
            </a:r>
            <a:r>
              <a:rPr kumimoji="0" lang="en-US" sz="1400" u="none" strike="noStrike" cap="none" normalizeH="0" baseline="0" dirty="0" smtClean="0">
                <a:ln>
                  <a:noFill/>
                </a:ln>
                <a:solidFill>
                  <a:srgbClr val="414143"/>
                </a:solidFill>
                <a:effectLst/>
                <a:latin typeface="Lato"/>
                <a:cs typeface="Arial" pitchFamily="34" charset="0"/>
              </a:rPr>
              <a:t>OR</a:t>
            </a:r>
            <a:r>
              <a:rPr kumimoji="0" lang="en-US" sz="1400" u="none" strike="noStrike" cap="none" normalizeH="0" baseline="0" dirty="0" smtClean="0">
                <a:ln>
                  <a:noFill/>
                </a:ln>
                <a:solidFill>
                  <a:srgbClr val="414042"/>
                </a:solidFill>
                <a:effectLst/>
                <a:latin typeface="Lato"/>
                <a:cs typeface="Arial" pitchFamily="34" charset="0"/>
              </a:rPr>
              <a:t> Gate.</a:t>
            </a:r>
          </a:p>
        </p:txBody>
      </p:sp>
      <p:pic>
        <p:nvPicPr>
          <p:cNvPr id="1026" name="Picture 2" descr="boolean logic example circuit"/>
          <p:cNvPicPr>
            <a:picLocks noChangeAspect="1" noChangeArrowheads="1"/>
          </p:cNvPicPr>
          <p:nvPr/>
        </p:nvPicPr>
        <p:blipFill>
          <a:blip r:embed="rId2"/>
          <a:srcRect/>
          <a:stretch>
            <a:fillRect/>
          </a:stretch>
        </p:blipFill>
        <p:spPr bwMode="auto">
          <a:xfrm>
            <a:off x="4572000" y="-254000"/>
            <a:ext cx="4238625" cy="1809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descr="Why Saying &quot;Thank You&quot; Matters - Crown Connec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0" name="AutoShape 4" descr="Why Saying &quot;Thank You&quot; Matters - Crown Connec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9462" name="Picture 6" descr="Tìm hiểu một số cách nói thay cho &quot;Thank you&quot; trong Tiếng Anh"/>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240</Words>
  <Application>Microsoft Office PowerPoint</Application>
  <PresentationFormat>On-screen Show (4:3)</PresentationFormat>
  <Paragraphs>48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Lato</vt:lpstr>
      <vt:lpstr>Office Theme</vt:lpstr>
      <vt:lpstr>DATA STRUCTURES</vt:lpstr>
      <vt:lpstr>PowerPoint Presentation</vt:lpstr>
      <vt:lpstr>BOOLEAN EXPRESSION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BOOLEAN EXPRESSION</dc:title>
  <dc:creator>Os</dc:creator>
  <cp:lastModifiedBy>Hewlett-Packard Company</cp:lastModifiedBy>
  <cp:revision>3</cp:revision>
  <dcterms:created xsi:type="dcterms:W3CDTF">2022-07-22T04:51:13Z</dcterms:created>
  <dcterms:modified xsi:type="dcterms:W3CDTF">2022-07-25T08:33:49Z</dcterms:modified>
</cp:coreProperties>
</file>